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9" r:id="rId2"/>
    <p:sldId id="258" r:id="rId3"/>
    <p:sldId id="290" r:id="rId4"/>
    <p:sldId id="261" r:id="rId5"/>
    <p:sldId id="268" r:id="rId6"/>
    <p:sldId id="287" r:id="rId7"/>
    <p:sldId id="288" r:id="rId8"/>
    <p:sldId id="279" r:id="rId9"/>
    <p:sldId id="272" r:id="rId10"/>
  </p:sldIdLst>
  <p:sldSz cx="9144000" cy="6858000" type="screen4x3"/>
  <p:notesSz cx="6834188" cy="9979025"/>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62275"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71913" y="0"/>
            <a:ext cx="2960687" cy="498475"/>
          </a:xfrm>
          <a:prstGeom prst="rect">
            <a:avLst/>
          </a:prstGeom>
        </p:spPr>
        <p:txBody>
          <a:bodyPr vert="horz" lIns="91440" tIns="45720" rIns="91440" bIns="45720" rtlCol="0"/>
          <a:lstStyle>
            <a:lvl1pPr algn="r">
              <a:defRPr sz="1200"/>
            </a:lvl1pPr>
          </a:lstStyle>
          <a:p>
            <a:fld id="{C31AB55F-2F93-4AC6-B445-71CBB7EA33F1}" type="datetimeFigureOut">
              <a:rPr lang="en-US" smtClean="0"/>
              <a:t>6/16/2018</a:t>
            </a:fld>
            <a:endParaRPr lang="en-US"/>
          </a:p>
        </p:txBody>
      </p:sp>
      <p:sp>
        <p:nvSpPr>
          <p:cNvPr id="4" name="Slide Image Placeholder 3"/>
          <p:cNvSpPr>
            <a:spLocks noGrp="1" noRot="1" noChangeAspect="1"/>
          </p:cNvSpPr>
          <p:nvPr>
            <p:ph type="sldImg" idx="2"/>
          </p:nvPr>
        </p:nvSpPr>
        <p:spPr>
          <a:xfrm>
            <a:off x="922338" y="747713"/>
            <a:ext cx="4991100" cy="37433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4213" y="4740275"/>
            <a:ext cx="5467350" cy="44910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78963"/>
            <a:ext cx="2962275"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71913" y="9478963"/>
            <a:ext cx="2960687" cy="498475"/>
          </a:xfrm>
          <a:prstGeom prst="rect">
            <a:avLst/>
          </a:prstGeom>
        </p:spPr>
        <p:txBody>
          <a:bodyPr vert="horz" lIns="91440" tIns="45720" rIns="91440" bIns="45720" rtlCol="0" anchor="b"/>
          <a:lstStyle>
            <a:lvl1pPr algn="r">
              <a:defRPr sz="1200"/>
            </a:lvl1pPr>
          </a:lstStyle>
          <a:p>
            <a:fld id="{EA953F2B-A3FB-4234-9DD9-758B2FFD378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aida attēla vietturis 1"/>
          <p:cNvSpPr>
            <a:spLocks noGrp="1" noRot="1" noChangeAspect="1" noTextEdit="1"/>
          </p:cNvSpPr>
          <p:nvPr>
            <p:ph type="sldImg"/>
          </p:nvPr>
        </p:nvSpPr>
        <p:spPr bwMode="auto">
          <a:noFill/>
          <a:ln>
            <a:solidFill>
              <a:srgbClr val="000000"/>
            </a:solidFill>
            <a:miter lim="800000"/>
            <a:headEnd/>
            <a:tailEnd/>
          </a:ln>
        </p:spPr>
      </p:sp>
      <p:sp>
        <p:nvSpPr>
          <p:cNvPr id="46083"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00D0344-0E3E-416C-9BD0-05F5482D7C28}" type="slidenum">
              <a:rPr lang="lv-LV" smtClean="0"/>
              <a:pPr fontAlgn="base">
                <a:spcBef>
                  <a:spcPct val="0"/>
                </a:spcBef>
                <a:spcAft>
                  <a:spcPct val="0"/>
                </a:spcAft>
                <a:defRPr/>
              </a:pPr>
              <a:t>3</a:t>
            </a:fld>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B6108E1-E57D-4A78-A7F0-AFED2CE67CC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152391-8D3F-4678-A075-4767B0AD69A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25227EE-6151-455E-996B-E40B5391E95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FF4875-BCB3-4AA4-AC7E-9C9B6B2ECAC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914F0D-EAD3-44A3-B83E-72F8628EF6F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BCD7E5B-CC3C-4E58-B08E-2DA628C96AF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7858EEA-3E28-46E9-B4F6-1943006EFC3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582F783-2C12-481D-AB4A-E975147E195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5B0CD4A4-39BE-4FB6-B3CE-EA59861DA874}"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C21B89F-6536-4A76-B3F0-46FCC1EC4A8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E480545-1528-453B-9163-A5A97EDE91B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F72C01D-B8A6-4E06-862F-4426A48944E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357188" y="53975"/>
            <a:ext cx="8175625" cy="1071563"/>
          </a:xfrm>
        </p:spPr>
        <p:txBody>
          <a:bodyPr/>
          <a:lstStyle/>
          <a:p>
            <a:pPr eaLnBrk="1" hangingPunct="1"/>
            <a:r>
              <a:rPr lang="lv-LV" b="1" smtClean="0"/>
              <a:t>Mk.4:26-34 Debesu valstība</a:t>
            </a:r>
            <a:r>
              <a:rPr lang="lv-LV" smtClean="0"/>
              <a:t> </a:t>
            </a:r>
          </a:p>
        </p:txBody>
      </p:sp>
      <p:pic>
        <p:nvPicPr>
          <p:cNvPr id="3075"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17.jūn.2018.</a:t>
            </a:r>
            <a:endParaRPr lang="lv-LV" sz="2000" dirty="0"/>
          </a:p>
        </p:txBody>
      </p:sp>
      <p:pic>
        <p:nvPicPr>
          <p:cNvPr id="2055" name="Picture 7"/>
          <p:cNvPicPr>
            <a:picLocks noChangeAspect="1" noChangeArrowheads="1"/>
          </p:cNvPicPr>
          <p:nvPr/>
        </p:nvPicPr>
        <p:blipFill>
          <a:blip r:embed="rId3" cstate="print"/>
          <a:srcRect/>
          <a:stretch>
            <a:fillRect/>
          </a:stretch>
        </p:blipFill>
        <p:spPr bwMode="auto">
          <a:xfrm>
            <a:off x="539552" y="1057728"/>
            <a:ext cx="7920880" cy="571727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00013"/>
            <a:ext cx="8175625" cy="1071563"/>
          </a:xfrm>
        </p:spPr>
        <p:txBody>
          <a:bodyPr/>
          <a:lstStyle/>
          <a:p>
            <a:pPr eaLnBrk="1" hangingPunct="1"/>
            <a:r>
              <a:rPr lang="lv-LV" b="1" smtClean="0"/>
              <a:t>Mk.4:26-34 Debesu valstība</a:t>
            </a:r>
            <a:r>
              <a:rPr lang="lv-LV" smtClean="0"/>
              <a:t> </a:t>
            </a:r>
          </a:p>
        </p:txBody>
      </p:sp>
      <p:pic>
        <p:nvPicPr>
          <p:cNvPr id="2051" name="Picture 3" descr="DOVE019"/>
          <p:cNvPicPr>
            <a:picLocks noChangeAspect="1" noChangeArrowheads="1"/>
          </p:cNvPicPr>
          <p:nvPr/>
        </p:nvPicPr>
        <p:blipFill>
          <a:blip r:embed="rId2"/>
          <a:srcRect/>
          <a:stretch>
            <a:fillRect/>
          </a:stretch>
        </p:blipFill>
        <p:spPr bwMode="auto">
          <a:xfrm>
            <a:off x="250825" y="115888"/>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17.jūn.2018.</a:t>
            </a:r>
            <a:endParaRPr lang="lv-LV" sz="2000" dirty="0"/>
          </a:p>
        </p:txBody>
      </p:sp>
      <p:sp>
        <p:nvSpPr>
          <p:cNvPr id="2053" name="Rectangle 7"/>
          <p:cNvSpPr>
            <a:spLocks noChangeArrowheads="1"/>
          </p:cNvSpPr>
          <p:nvPr/>
        </p:nvSpPr>
        <p:spPr bwMode="auto">
          <a:xfrm>
            <a:off x="32" y="714356"/>
            <a:ext cx="9144000" cy="5862638"/>
          </a:xfrm>
          <a:prstGeom prst="rect">
            <a:avLst/>
          </a:prstGeom>
          <a:noFill/>
          <a:ln w="9525">
            <a:noFill/>
            <a:miter lim="800000"/>
            <a:headEnd/>
            <a:tailEnd/>
          </a:ln>
        </p:spPr>
        <p:txBody>
          <a:bodyPr anchor="ctr">
            <a:spAutoFit/>
          </a:bodyPr>
          <a:lstStyle/>
          <a:p>
            <a:pPr algn="just"/>
            <a:r>
              <a:rPr lang="lv-LV" sz="2500" i="1" dirty="0"/>
              <a:t>26 Un Viņš sacīja: "Tāpat ir ar Dieva valstību, kā kad kāds cilvēks sēklu iemet zemē 27 un guļ un ceļas, nakti un dienu; un sēkla uzdīgst un uzaug, tā ka viņš pats to nenomana. 28 Zeme pati no sevis nes augļus, papriekš stiebru, tad vārpu, tad briedušus graudus vārpā. 29 Un, kad augļi </a:t>
            </a:r>
            <a:r>
              <a:rPr lang="lv-LV" sz="2500" i="1" dirty="0" err="1"/>
              <a:t>ienākušies</a:t>
            </a:r>
            <a:r>
              <a:rPr lang="lv-LV" sz="2500" i="1" dirty="0"/>
              <a:t>, tad viņš tūdaļ sūta sirpi, jo pļaujamais laiks ir klāt." 30 Un Viņš sacīja: "Kam mēs Dieva valstību pielīdzināsim? Jeb kādā līdzībā mēs to tēlosim? 31 Kā sinepju graudiņš, kas zemē sēts, ir mazākais no visām sēklām virs zemes, 32 un, kad tas ir sēts, tad tas </a:t>
            </a:r>
            <a:r>
              <a:rPr lang="lv-LV" sz="2500" i="1" dirty="0" err="1"/>
              <a:t>augtin</a:t>
            </a:r>
            <a:r>
              <a:rPr lang="lv-LV" sz="2500" i="1" dirty="0"/>
              <a:t> aug un top lielāks par visiem dārza augiem un dabū lielus zarus, tā ka putni apakš debess viņa pavēnī var ligzdas taisīt." 33 Un daudzās tādās līdzībās Viņš uz tiem vārdu runāja, tā ka tie to varēja klausīties. 34 Bet bez līdzībām Viņš uz tiem neko nerunāja; bet Saviem mācekļiem Viņš visu īpaši izskaidroja.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Pictures\VECUMNIEKI\11_Muzibas 7diena\DSC00020_1411x1200.JPG"/>
          <p:cNvPicPr>
            <a:picLocks noChangeAspect="1" noChangeArrowheads="1"/>
          </p:cNvPicPr>
          <p:nvPr/>
        </p:nvPicPr>
        <p:blipFill>
          <a:blip r:embed="rId3" cstate="print"/>
          <a:srcRect l="7143"/>
          <a:stretch>
            <a:fillRect/>
          </a:stretch>
        </p:blipFill>
        <p:spPr bwMode="auto">
          <a:xfrm>
            <a:off x="357158" y="3138541"/>
            <a:ext cx="8143932" cy="3719459"/>
          </a:xfrm>
          <a:prstGeom prst="rect">
            <a:avLst/>
          </a:prstGeom>
          <a:ln>
            <a:noFill/>
          </a:ln>
          <a:effectLst>
            <a:softEdge rad="112500"/>
          </a:effectLst>
        </p:spPr>
      </p:pic>
      <p:sp>
        <p:nvSpPr>
          <p:cNvPr id="9" name="Rectangle 8"/>
          <p:cNvSpPr/>
          <p:nvPr/>
        </p:nvSpPr>
        <p:spPr>
          <a:xfrm>
            <a:off x="0" y="0"/>
            <a:ext cx="9144000" cy="1815882"/>
          </a:xfrm>
          <a:prstGeom prst="rect">
            <a:avLst/>
          </a:prstGeom>
        </p:spPr>
        <p:txBody>
          <a:bodyPr wrap="square">
            <a:spAutoFit/>
          </a:bodyPr>
          <a:lstStyle/>
          <a:p>
            <a:pPr algn="just"/>
            <a:r>
              <a:rPr lang="lv-LV" sz="2800" i="1" dirty="0" smtClean="0"/>
              <a:t>20 Uz farizeju jautājumu, kad nākšot Dieva valstība, Jēzus tiem atbildēja: "Dieva valstība nenāk ārīgi redzamā veidā. 21 Nevarēs arī sacīt: redzi, še viņa ir vai tur, - jo, redziet, Dieva valstība ir jūsu vidū.“ (Lk.17:21)</a:t>
            </a:r>
            <a:endParaRPr lang="lv-LV" sz="2800" i="1" dirty="0"/>
          </a:p>
        </p:txBody>
      </p:sp>
      <p:sp>
        <p:nvSpPr>
          <p:cNvPr id="10" name="Rectangle 9"/>
          <p:cNvSpPr/>
          <p:nvPr/>
        </p:nvSpPr>
        <p:spPr>
          <a:xfrm>
            <a:off x="1" y="1785926"/>
            <a:ext cx="9144000" cy="1384995"/>
          </a:xfrm>
          <a:prstGeom prst="rect">
            <a:avLst/>
          </a:prstGeom>
        </p:spPr>
        <p:txBody>
          <a:bodyPr wrap="square">
            <a:spAutoFit/>
          </a:bodyPr>
          <a:lstStyle/>
          <a:p>
            <a:r>
              <a:rPr lang="lv-LV" sz="2800" b="1" dirty="0" smtClean="0"/>
              <a:t>Jēzus</a:t>
            </a:r>
            <a:r>
              <a:rPr lang="lv-LV" sz="2800" dirty="0" smtClean="0"/>
              <a:t> mums </a:t>
            </a:r>
            <a:r>
              <a:rPr lang="lv-LV" sz="2800" b="1" dirty="0" smtClean="0"/>
              <a:t>māca</a:t>
            </a:r>
            <a:r>
              <a:rPr lang="lv-LV" sz="2800" dirty="0" smtClean="0"/>
              <a:t>, ka </a:t>
            </a:r>
            <a:r>
              <a:rPr lang="lv-LV" sz="2800" b="1" dirty="0" smtClean="0"/>
              <a:t>Dieva valstība </a:t>
            </a:r>
            <a:r>
              <a:rPr lang="lv-LV" sz="2800" dirty="0" smtClean="0"/>
              <a:t>ir </a:t>
            </a:r>
            <a:r>
              <a:rPr lang="lv-LV" sz="2800" b="1" dirty="0" smtClean="0"/>
              <a:t>ne tikai </a:t>
            </a:r>
            <a:r>
              <a:rPr lang="lv-LV" sz="2800" dirty="0" smtClean="0"/>
              <a:t>tur </a:t>
            </a:r>
            <a:r>
              <a:rPr lang="lv-LV" sz="2800" b="1" dirty="0" smtClean="0"/>
              <a:t>debesīs</a:t>
            </a:r>
            <a:r>
              <a:rPr lang="lv-LV" sz="2800" dirty="0" smtClean="0"/>
              <a:t>, bet ir </a:t>
            </a:r>
            <a:r>
              <a:rPr lang="lv-LV" sz="2800" b="1" dirty="0" smtClean="0"/>
              <a:t>JAU mūsu vidū</a:t>
            </a:r>
            <a:r>
              <a:rPr lang="lv-LV" sz="2800" dirty="0" smtClean="0"/>
              <a:t>, kas </a:t>
            </a:r>
            <a:r>
              <a:rPr lang="lv-LV" sz="2800" b="1" dirty="0" smtClean="0"/>
              <a:t>pulcējas</a:t>
            </a:r>
            <a:r>
              <a:rPr lang="lv-LV" sz="2800" dirty="0" smtClean="0"/>
              <a:t> ap </a:t>
            </a:r>
            <a:r>
              <a:rPr lang="lv-LV" sz="2800" b="1" dirty="0" smtClean="0"/>
              <a:t>Viņa Vārdu</a:t>
            </a:r>
            <a:r>
              <a:rPr lang="lv-LV" sz="2800" dirty="0" smtClean="0"/>
              <a:t>, Viņa </a:t>
            </a:r>
            <a:r>
              <a:rPr lang="lv-LV" sz="2800" b="1" dirty="0" smtClean="0"/>
              <a:t>mācību</a:t>
            </a:r>
            <a:r>
              <a:rPr lang="lv-LV" sz="2800" dirty="0" smtClean="0"/>
              <a:t> un Viņa </a:t>
            </a:r>
            <a:r>
              <a:rPr lang="lv-LV" sz="2800" b="1" dirty="0" smtClean="0"/>
              <a:t>mielastu</a:t>
            </a:r>
            <a:r>
              <a:rPr lang="lv-LV" sz="2800" dirty="0" smtClean="0"/>
              <a: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ANd9GcR97nEITR1SvYmyDjddtOI5KHrYsT9uHJ62VgeDoCmrt9TfZszi"/>
          <p:cNvPicPr>
            <a:picLocks noChangeAspect="1" noChangeArrowheads="1"/>
          </p:cNvPicPr>
          <p:nvPr/>
        </p:nvPicPr>
        <p:blipFill>
          <a:blip r:embed="rId2"/>
          <a:srcRect/>
          <a:stretch>
            <a:fillRect/>
          </a:stretch>
        </p:blipFill>
        <p:spPr bwMode="auto">
          <a:xfrm>
            <a:off x="6500826" y="2000240"/>
            <a:ext cx="2643174" cy="4570079"/>
          </a:xfrm>
          <a:prstGeom prst="rect">
            <a:avLst/>
          </a:prstGeom>
          <a:ln>
            <a:noFill/>
          </a:ln>
          <a:effectLst>
            <a:softEdge rad="112500"/>
          </a:effectLst>
        </p:spPr>
      </p:pic>
      <p:sp>
        <p:nvSpPr>
          <p:cNvPr id="10244" name="Rectangle 3"/>
          <p:cNvSpPr>
            <a:spLocks noGrp="1" noChangeArrowheads="1"/>
          </p:cNvSpPr>
          <p:nvPr>
            <p:ph type="body" idx="1"/>
          </p:nvPr>
        </p:nvSpPr>
        <p:spPr>
          <a:xfrm>
            <a:off x="-323850" y="-28575"/>
            <a:ext cx="9467850" cy="1081088"/>
          </a:xfrm>
        </p:spPr>
        <p:txBody>
          <a:bodyPr/>
          <a:lstStyle/>
          <a:p>
            <a:pPr algn="just">
              <a:lnSpc>
                <a:spcPct val="90000"/>
              </a:lnSpc>
              <a:buFontTx/>
              <a:buNone/>
            </a:pPr>
            <a:r>
              <a:rPr lang="lv-LV" i="1" dirty="0" smtClean="0"/>
              <a:t>	</a:t>
            </a:r>
            <a:r>
              <a:rPr lang="lv-LV" sz="2800" i="1" dirty="0" smtClean="0"/>
              <a:t>26 </a:t>
            </a:r>
            <a:r>
              <a:rPr lang="lv-LV" sz="2800" i="1" dirty="0" smtClean="0"/>
              <a:t>"Tāpat ir ar Dieva valstību, kā kad kāds cilvēks sēklu iemet zemē 27 un guļ un ceļas, nakti un dienu; un sēkla uzdīgst un uzaug, tā ka viņš pats to nenomana. 28 Zeme pati no sevis nes augļus, papriekš stiebru, tad vārpu, tad briedušus graudus vārpā.</a:t>
            </a:r>
            <a:r>
              <a:rPr lang="lv-LV" sz="2800" dirty="0" smtClean="0"/>
              <a:t> </a:t>
            </a:r>
            <a:endParaRPr lang="en-US" sz="2800" dirty="0" smtClean="0"/>
          </a:p>
        </p:txBody>
      </p:sp>
      <p:sp>
        <p:nvSpPr>
          <p:cNvPr id="7" name="Rectangle 6"/>
          <p:cNvSpPr>
            <a:spLocks noChangeArrowheads="1"/>
          </p:cNvSpPr>
          <p:nvPr/>
        </p:nvSpPr>
        <p:spPr bwMode="auto">
          <a:xfrm>
            <a:off x="0" y="1989138"/>
            <a:ext cx="6786563" cy="4801314"/>
          </a:xfrm>
          <a:prstGeom prst="rect">
            <a:avLst/>
          </a:prstGeom>
          <a:noFill/>
          <a:ln w="9525">
            <a:noFill/>
            <a:miter lim="800000"/>
            <a:headEnd/>
            <a:tailEnd/>
          </a:ln>
        </p:spPr>
        <p:txBody>
          <a:bodyPr>
            <a:spAutoFit/>
          </a:bodyPr>
          <a:lstStyle/>
          <a:p>
            <a:pPr>
              <a:buFontTx/>
              <a:buChar char="•"/>
            </a:pPr>
            <a:r>
              <a:rPr lang="lv-LV" sz="2600" b="1" dirty="0" smtClean="0"/>
              <a:t>Sēkla – Dieva Vārds</a:t>
            </a:r>
            <a:r>
              <a:rPr lang="lv-LV" sz="2600" dirty="0" smtClean="0"/>
              <a:t>! </a:t>
            </a:r>
            <a:r>
              <a:rPr lang="lv-LV" sz="2600" b="1" dirty="0" smtClean="0"/>
              <a:t>Zeme – mūsu sirds</a:t>
            </a:r>
            <a:r>
              <a:rPr lang="lv-LV" sz="2600" dirty="0" smtClean="0"/>
              <a:t>!</a:t>
            </a:r>
          </a:p>
          <a:p>
            <a:pPr>
              <a:buFontTx/>
              <a:buChar char="•"/>
            </a:pPr>
            <a:r>
              <a:rPr lang="lv-LV" sz="2800" dirty="0" smtClean="0"/>
              <a:t>Dieva </a:t>
            </a:r>
            <a:r>
              <a:rPr lang="lv-LV" sz="2800" b="1" dirty="0" smtClean="0"/>
              <a:t>vārds</a:t>
            </a:r>
            <a:r>
              <a:rPr lang="lv-LV" sz="2800" dirty="0" smtClean="0"/>
              <a:t> </a:t>
            </a:r>
            <a:r>
              <a:rPr lang="lv-LV" sz="2800" dirty="0"/>
              <a:t>pasaules acīs </a:t>
            </a:r>
            <a:r>
              <a:rPr lang="lv-LV" sz="2800" b="1" dirty="0" smtClean="0"/>
              <a:t>nav</a:t>
            </a:r>
            <a:r>
              <a:rPr lang="lv-LV" sz="2800" dirty="0" smtClean="0"/>
              <a:t> nekāda </a:t>
            </a:r>
            <a:r>
              <a:rPr lang="lv-LV" sz="2800" b="1" dirty="0" smtClean="0"/>
              <a:t>vērtīga</a:t>
            </a:r>
            <a:r>
              <a:rPr lang="lv-LV" sz="2800" dirty="0" smtClean="0"/>
              <a:t> </a:t>
            </a:r>
            <a:r>
              <a:rPr lang="lv-LV" sz="2800" b="1" dirty="0" smtClean="0"/>
              <a:t>lieta</a:t>
            </a:r>
            <a:r>
              <a:rPr lang="lv-LV" sz="2800" dirty="0" smtClean="0"/>
              <a:t>. Un </a:t>
            </a:r>
            <a:r>
              <a:rPr lang="lv-LV" sz="2800" dirty="0"/>
              <a:t>tomēr </a:t>
            </a:r>
            <a:r>
              <a:rPr lang="lv-LV" sz="2800" b="1" dirty="0"/>
              <a:t>Dieva acīs</a:t>
            </a:r>
            <a:r>
              <a:rPr lang="lv-LV" sz="2800" dirty="0"/>
              <a:t> </a:t>
            </a:r>
            <a:r>
              <a:rPr lang="lv-LV" sz="2800" dirty="0" smtClean="0"/>
              <a:t>tam ir </a:t>
            </a:r>
            <a:r>
              <a:rPr lang="lv-LV" sz="2800" b="1" dirty="0" smtClean="0"/>
              <a:t>vislielākā vērtība!</a:t>
            </a:r>
            <a:r>
              <a:rPr lang="lv-LV" sz="2800" dirty="0" smtClean="0"/>
              <a:t> Tas </a:t>
            </a:r>
            <a:r>
              <a:rPr lang="lv-LV" sz="2800" b="1" dirty="0"/>
              <a:t>vienīgās</a:t>
            </a:r>
            <a:r>
              <a:rPr lang="lv-LV" sz="2800" dirty="0"/>
              <a:t> nes </a:t>
            </a:r>
            <a:r>
              <a:rPr lang="lv-LV" sz="2800" b="1" dirty="0"/>
              <a:t>paliekošus </a:t>
            </a:r>
            <a:r>
              <a:rPr lang="lv-LV" sz="2800" b="1" dirty="0" smtClean="0"/>
              <a:t>augļus – mūžīgus augļus</a:t>
            </a:r>
            <a:r>
              <a:rPr lang="lv-LV" sz="2800" dirty="0" smtClean="0"/>
              <a:t>!</a:t>
            </a:r>
          </a:p>
          <a:p>
            <a:pPr>
              <a:buFontTx/>
              <a:buChar char="•"/>
            </a:pPr>
            <a:r>
              <a:rPr lang="lv-LV" sz="2800" b="1" dirty="0" smtClean="0"/>
              <a:t>Vara</a:t>
            </a:r>
            <a:r>
              <a:rPr lang="lv-LV" sz="2800" dirty="0" smtClean="0"/>
              <a:t>, </a:t>
            </a:r>
            <a:r>
              <a:rPr lang="lv-LV" sz="2800" b="1" dirty="0" smtClean="0"/>
              <a:t>nauda</a:t>
            </a:r>
            <a:r>
              <a:rPr lang="lv-LV" sz="2800" dirty="0" smtClean="0"/>
              <a:t> un </a:t>
            </a:r>
            <a:r>
              <a:rPr lang="lv-LV" sz="2800" b="1" dirty="0" smtClean="0"/>
              <a:t>slava</a:t>
            </a:r>
            <a:r>
              <a:rPr lang="lv-LV" sz="2800" dirty="0" smtClean="0"/>
              <a:t> liekas daudz </a:t>
            </a:r>
            <a:r>
              <a:rPr lang="lv-LV" sz="2800" b="1" dirty="0" smtClean="0"/>
              <a:t>lielākas sēklas</a:t>
            </a:r>
            <a:r>
              <a:rPr lang="lv-LV" sz="2800" dirty="0" smtClean="0"/>
              <a:t>, ko sēt, un no tā daudz kas </a:t>
            </a:r>
            <a:r>
              <a:rPr lang="lv-LV" sz="2800" b="1" dirty="0" smtClean="0"/>
              <a:t>labs izaugtu</a:t>
            </a:r>
            <a:r>
              <a:rPr lang="lv-LV" sz="2800" dirty="0" smtClean="0"/>
              <a:t>.</a:t>
            </a:r>
            <a:endParaRPr lang="lv-LV" sz="2800" dirty="0" smtClean="0"/>
          </a:p>
          <a:p>
            <a:pPr>
              <a:buFontTx/>
              <a:buChar char="•"/>
            </a:pPr>
            <a:r>
              <a:rPr lang="lv-LV" sz="2800" b="1" dirty="0" smtClean="0"/>
              <a:t>Dieva vārda augļi </a:t>
            </a:r>
            <a:r>
              <a:rPr lang="lv-LV" sz="2800" dirty="0" smtClean="0"/>
              <a:t>nav uzreiz tik </a:t>
            </a:r>
            <a:r>
              <a:rPr lang="lv-LV" sz="2800" b="1" dirty="0" smtClean="0"/>
              <a:t>viegli</a:t>
            </a:r>
            <a:r>
              <a:rPr lang="lv-LV" sz="2800" dirty="0" smtClean="0"/>
              <a:t> un </a:t>
            </a:r>
            <a:r>
              <a:rPr lang="lv-LV" sz="2800" b="1" dirty="0" smtClean="0"/>
              <a:t>ātri redzami</a:t>
            </a:r>
            <a:r>
              <a:rPr lang="lv-LV" sz="2800" dirty="0" smtClean="0"/>
              <a:t>, bet kad tie </a:t>
            </a:r>
            <a:r>
              <a:rPr lang="lv-LV" sz="2800" b="1" dirty="0" smtClean="0"/>
              <a:t>ienākas</a:t>
            </a:r>
            <a:r>
              <a:rPr lang="lv-LV" sz="2800" dirty="0" smtClean="0"/>
              <a:t>, tie ir </a:t>
            </a:r>
            <a:r>
              <a:rPr lang="lv-LV" sz="2800" b="1" dirty="0" smtClean="0"/>
              <a:t>ar mūžības vērtību </a:t>
            </a:r>
            <a:r>
              <a:rPr lang="lv-LV" sz="2800" dirty="0" smtClean="0"/>
              <a:t>un </a:t>
            </a:r>
            <a:r>
              <a:rPr lang="lv-LV" sz="2800" b="1" dirty="0" smtClean="0"/>
              <a:t>paliekoši</a:t>
            </a:r>
            <a:r>
              <a:rPr lang="lv-LV" sz="2800" dirty="0" smtClean="0"/>
              <a:t>!</a:t>
            </a:r>
            <a:endParaRPr lang="lv-LV"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body" idx="1"/>
          </p:nvPr>
        </p:nvSpPr>
        <p:spPr>
          <a:xfrm>
            <a:off x="-323850" y="549275"/>
            <a:ext cx="5759450" cy="908050"/>
          </a:xfrm>
        </p:spPr>
        <p:txBody>
          <a:bodyPr/>
          <a:lstStyle/>
          <a:p>
            <a:pPr algn="just">
              <a:buFontTx/>
              <a:buNone/>
            </a:pPr>
            <a:r>
              <a:rPr lang="lv-LV" sz="2400" i="1" smtClean="0"/>
              <a:t>     </a:t>
            </a:r>
            <a:endParaRPr lang="en-US" sz="3600" smtClean="0"/>
          </a:p>
        </p:txBody>
      </p:sp>
      <p:sp>
        <p:nvSpPr>
          <p:cNvPr id="10243" name="AutoShape 6" descr="2Q=="/>
          <p:cNvSpPr>
            <a:spLocks noChangeAspect="1" noChangeArrowheads="1"/>
          </p:cNvSpPr>
          <p:nvPr/>
        </p:nvSpPr>
        <p:spPr bwMode="auto">
          <a:xfrm>
            <a:off x="3567113" y="2290763"/>
            <a:ext cx="2009775" cy="2276475"/>
          </a:xfrm>
          <a:prstGeom prst="rect">
            <a:avLst/>
          </a:prstGeom>
          <a:noFill/>
          <a:ln w="9525">
            <a:noFill/>
            <a:miter lim="800000"/>
            <a:headEnd/>
            <a:tailEnd/>
          </a:ln>
        </p:spPr>
        <p:txBody>
          <a:bodyPr/>
          <a:lstStyle/>
          <a:p>
            <a:endParaRPr lang="en-US"/>
          </a:p>
        </p:txBody>
      </p:sp>
      <p:sp>
        <p:nvSpPr>
          <p:cNvPr id="10244" name="AutoShape 8" descr="2Q=="/>
          <p:cNvSpPr>
            <a:spLocks noChangeAspect="1" noChangeArrowheads="1"/>
          </p:cNvSpPr>
          <p:nvPr/>
        </p:nvSpPr>
        <p:spPr bwMode="auto">
          <a:xfrm>
            <a:off x="3567113" y="2290763"/>
            <a:ext cx="2009775" cy="2276475"/>
          </a:xfrm>
          <a:prstGeom prst="rect">
            <a:avLst/>
          </a:prstGeom>
          <a:noFill/>
          <a:ln w="9525">
            <a:noFill/>
            <a:miter lim="800000"/>
            <a:headEnd/>
            <a:tailEnd/>
          </a:ln>
        </p:spPr>
        <p:txBody>
          <a:bodyPr/>
          <a:lstStyle/>
          <a:p>
            <a:endParaRPr lang="en-US"/>
          </a:p>
        </p:txBody>
      </p:sp>
      <p:sp>
        <p:nvSpPr>
          <p:cNvPr id="10245" name="AutoShape 10" descr="2Q=="/>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en-US"/>
          </a:p>
        </p:txBody>
      </p:sp>
      <p:sp>
        <p:nvSpPr>
          <p:cNvPr id="10246" name="AutoShape 12" descr="2Q=="/>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en-US"/>
          </a:p>
        </p:txBody>
      </p:sp>
      <p:sp>
        <p:nvSpPr>
          <p:cNvPr id="10247" name="AutoShape 14" descr="2Q=="/>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en-US"/>
          </a:p>
        </p:txBody>
      </p:sp>
      <p:sp>
        <p:nvSpPr>
          <p:cNvPr id="10248" name="AutoShape 16" descr="2Q=="/>
          <p:cNvSpPr>
            <a:spLocks noChangeAspect="1" noChangeArrowheads="1"/>
          </p:cNvSpPr>
          <p:nvPr/>
        </p:nvSpPr>
        <p:spPr bwMode="auto">
          <a:xfrm>
            <a:off x="3338513" y="2505075"/>
            <a:ext cx="2466975" cy="1847850"/>
          </a:xfrm>
          <a:prstGeom prst="rect">
            <a:avLst/>
          </a:prstGeom>
          <a:noFill/>
          <a:ln w="9525">
            <a:noFill/>
            <a:miter lim="800000"/>
            <a:headEnd/>
            <a:tailEnd/>
          </a:ln>
        </p:spPr>
        <p:txBody>
          <a:bodyPr/>
          <a:lstStyle/>
          <a:p>
            <a:endParaRPr lang="en-US"/>
          </a:p>
        </p:txBody>
      </p:sp>
      <p:pic>
        <p:nvPicPr>
          <p:cNvPr id="5138" name="Picture 18"/>
          <p:cNvPicPr>
            <a:picLocks noChangeAspect="1" noChangeArrowheads="1"/>
          </p:cNvPicPr>
          <p:nvPr/>
        </p:nvPicPr>
        <p:blipFill>
          <a:blip r:embed="rId2"/>
          <a:srcRect/>
          <a:stretch>
            <a:fillRect/>
          </a:stretch>
        </p:blipFill>
        <p:spPr bwMode="auto">
          <a:xfrm>
            <a:off x="5715008" y="1214422"/>
            <a:ext cx="3428992" cy="47482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1750" name="Rectangle 6"/>
          <p:cNvSpPr>
            <a:spLocks noChangeArrowheads="1"/>
          </p:cNvSpPr>
          <p:nvPr/>
        </p:nvSpPr>
        <p:spPr bwMode="auto">
          <a:xfrm>
            <a:off x="0" y="1256467"/>
            <a:ext cx="5857884" cy="5601533"/>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cs typeface="Arial" charset="0"/>
              </a:rPr>
              <a:t>Vienam pašam </a:t>
            </a:r>
            <a:r>
              <a:rPr lang="lv-LV" sz="2600" dirty="0" smtClean="0">
                <a:cs typeface="Arial" charset="0"/>
              </a:rPr>
              <a:t>mājās </a:t>
            </a:r>
            <a:r>
              <a:rPr lang="lv-LV" sz="2600" b="1" dirty="0" smtClean="0">
                <a:cs typeface="Arial" charset="0"/>
              </a:rPr>
              <a:t>ticību</a:t>
            </a:r>
            <a:r>
              <a:rPr lang="lv-LV" sz="2600" dirty="0" smtClean="0">
                <a:cs typeface="Arial" charset="0"/>
              </a:rPr>
              <a:t> Dievam </a:t>
            </a:r>
            <a:r>
              <a:rPr lang="lv-LV" sz="2600" b="1" dirty="0" smtClean="0">
                <a:cs typeface="Arial" charset="0"/>
              </a:rPr>
              <a:t>nav iespējams uzturēt</a:t>
            </a:r>
            <a:r>
              <a:rPr lang="lv-LV" sz="2600" dirty="0" smtClean="0">
                <a:cs typeface="Arial" charset="0"/>
              </a:rPr>
              <a:t>!</a:t>
            </a:r>
            <a:r>
              <a:rPr lang="lv-LV" sz="2600" b="1" dirty="0" smtClean="0">
                <a:cs typeface="Arial" charset="0"/>
              </a:rPr>
              <a:t> Vienam</a:t>
            </a:r>
            <a:r>
              <a:rPr lang="lv-LV" sz="2600" dirty="0" smtClean="0">
                <a:cs typeface="Arial" charset="0"/>
              </a:rPr>
              <a:t> ir ļoti </a:t>
            </a:r>
            <a:r>
              <a:rPr lang="lv-LV" sz="2600" b="1" dirty="0" smtClean="0">
                <a:cs typeface="Arial" charset="0"/>
              </a:rPr>
              <a:t>grūti pastāvēt </a:t>
            </a:r>
            <a:r>
              <a:rPr lang="lv-LV" sz="2600" dirty="0" smtClean="0">
                <a:cs typeface="Arial" charset="0"/>
              </a:rPr>
              <a:t>iepretim grēkam un visām </a:t>
            </a:r>
            <a:r>
              <a:rPr lang="lv-LV" sz="2600" b="1" dirty="0" smtClean="0">
                <a:cs typeface="Arial" charset="0"/>
              </a:rPr>
              <a:t>dzīves vētrām</a:t>
            </a:r>
            <a:r>
              <a:rPr lang="lv-LV" sz="2600" dirty="0" smtClean="0">
                <a:cs typeface="Arial" charset="0"/>
              </a:rPr>
              <a:t>. </a:t>
            </a:r>
          </a:p>
          <a:p>
            <a:pPr>
              <a:buFont typeface="Arial" pitchFamily="34" charset="0"/>
              <a:buChar char="•"/>
            </a:pPr>
            <a:r>
              <a:rPr lang="lv-LV" sz="2600" dirty="0" smtClean="0">
                <a:cs typeface="Arial" charset="0"/>
              </a:rPr>
              <a:t>Pirmatnējā </a:t>
            </a:r>
            <a:r>
              <a:rPr lang="lv-LV" sz="2600" dirty="0">
                <a:cs typeface="Arial" charset="0"/>
              </a:rPr>
              <a:t>Baznīcā tika skandināts: </a:t>
            </a:r>
          </a:p>
          <a:p>
            <a:r>
              <a:rPr lang="lv-LV" sz="2600" dirty="0">
                <a:cs typeface="Arial" charset="0"/>
              </a:rPr>
              <a:t>„</a:t>
            </a:r>
            <a:r>
              <a:rPr lang="lv-LV" sz="2600" b="1" dirty="0">
                <a:cs typeface="Arial" charset="0"/>
              </a:rPr>
              <a:t>Ārpus Baznīcas nav pestīšanas</a:t>
            </a:r>
            <a:r>
              <a:rPr lang="lv-LV" sz="2600" dirty="0">
                <a:cs typeface="Arial" charset="0"/>
              </a:rPr>
              <a:t>.“ </a:t>
            </a:r>
          </a:p>
          <a:p>
            <a:r>
              <a:rPr lang="lv-LV" sz="2600" i="1" dirty="0"/>
              <a:t>“Ticība nāk no sludināšanas” </a:t>
            </a:r>
            <a:r>
              <a:rPr lang="lv-LV" sz="2000" i="1" dirty="0"/>
              <a:t>(Rom.10:17)</a:t>
            </a:r>
            <a:endParaRPr lang="lv-LV" sz="2000" dirty="0">
              <a:cs typeface="Arial" charset="0"/>
            </a:endParaRPr>
          </a:p>
          <a:p>
            <a:pPr>
              <a:buFont typeface="Wingdings" pitchFamily="2" charset="2"/>
              <a:buChar char="§"/>
            </a:pPr>
            <a:r>
              <a:rPr lang="lv-LV" sz="2600" dirty="0" smtClean="0">
                <a:cs typeface="Arial" charset="0"/>
              </a:rPr>
              <a:t>Baznīcā </a:t>
            </a:r>
            <a:r>
              <a:rPr lang="lv-LV" sz="2600" dirty="0">
                <a:cs typeface="Arial" charset="0"/>
              </a:rPr>
              <a:t>mēs atrodam brāļus un māsas Kristū, kas </a:t>
            </a:r>
            <a:r>
              <a:rPr lang="lv-LV" sz="2600" b="1" dirty="0">
                <a:cs typeface="Arial" charset="0"/>
              </a:rPr>
              <a:t>palīdz tikt galā ar kārdinājumiem</a:t>
            </a:r>
            <a:r>
              <a:rPr lang="lv-LV" sz="2600" dirty="0">
                <a:cs typeface="Arial" charset="0"/>
              </a:rPr>
              <a:t>.</a:t>
            </a:r>
          </a:p>
          <a:p>
            <a:pPr>
              <a:buFont typeface="Wingdings" pitchFamily="2" charset="2"/>
              <a:buChar char="§"/>
            </a:pPr>
            <a:r>
              <a:rPr lang="lv-LV" sz="2600" dirty="0">
                <a:cs typeface="Arial" charset="0"/>
              </a:rPr>
              <a:t>Ja </a:t>
            </a:r>
            <a:r>
              <a:rPr lang="lv-LV" sz="2600" b="1" dirty="0">
                <a:cs typeface="Arial" charset="0"/>
              </a:rPr>
              <a:t>viens krīt</a:t>
            </a:r>
            <a:r>
              <a:rPr lang="lv-LV" sz="2600" dirty="0">
                <a:cs typeface="Arial" charset="0"/>
              </a:rPr>
              <a:t>, </a:t>
            </a:r>
            <a:r>
              <a:rPr lang="lv-LV" sz="2600" b="1" dirty="0">
                <a:cs typeface="Arial" charset="0"/>
              </a:rPr>
              <a:t>otrs var uzcelt</a:t>
            </a:r>
          </a:p>
          <a:p>
            <a:pPr>
              <a:buFont typeface="Wingdings" pitchFamily="2" charset="2"/>
              <a:buChar char="§"/>
            </a:pPr>
            <a:r>
              <a:rPr lang="lv-LV" sz="2600" dirty="0">
                <a:cs typeface="Arial" charset="0"/>
              </a:rPr>
              <a:t>Ja vienam </a:t>
            </a:r>
            <a:r>
              <a:rPr lang="lv-LV" sz="2600" b="1" dirty="0">
                <a:cs typeface="Arial" charset="0"/>
              </a:rPr>
              <a:t>ticības liesma apsīkst</a:t>
            </a:r>
            <a:r>
              <a:rPr lang="lv-LV" sz="2600" dirty="0">
                <a:cs typeface="Arial" charset="0"/>
              </a:rPr>
              <a:t>, otrs to atkal var aizdegt.</a:t>
            </a:r>
          </a:p>
        </p:txBody>
      </p:sp>
      <p:sp>
        <p:nvSpPr>
          <p:cNvPr id="5142" name="Rectangle 22"/>
          <p:cNvSpPr>
            <a:spLocks noChangeArrowheads="1"/>
          </p:cNvSpPr>
          <p:nvPr/>
        </p:nvSpPr>
        <p:spPr bwMode="auto">
          <a:xfrm>
            <a:off x="0" y="0"/>
            <a:ext cx="9144000" cy="781752"/>
          </a:xfrm>
          <a:prstGeom prst="rect">
            <a:avLst/>
          </a:prstGeom>
          <a:noFill/>
          <a:ln w="9525">
            <a:noFill/>
            <a:miter lim="800000"/>
            <a:headEnd/>
            <a:tailEnd/>
          </a:ln>
        </p:spPr>
        <p:txBody>
          <a:bodyPr wrap="square">
            <a:spAutoFit/>
          </a:bodyPr>
          <a:lstStyle/>
          <a:p>
            <a:pPr eaLnBrk="0" hangingPunct="0">
              <a:lnSpc>
                <a:spcPct val="80000"/>
              </a:lnSpc>
              <a:spcBef>
                <a:spcPct val="20000"/>
              </a:spcBef>
            </a:pPr>
            <a:r>
              <a:rPr lang="lv-LV" sz="2800" i="1" dirty="0"/>
              <a:t>29 Un, kad augļi </a:t>
            </a:r>
            <a:r>
              <a:rPr lang="lv-LV" sz="2800" i="1" dirty="0" err="1"/>
              <a:t>ienākušies</a:t>
            </a:r>
            <a:r>
              <a:rPr lang="lv-LV" sz="2800" i="1" dirty="0"/>
              <a:t>, tad viņš tūdaļ sūta sirpi, jo pļaujamais laiks ir klāt."</a:t>
            </a:r>
            <a:r>
              <a:rPr lang="lv-LV" dirty="0"/>
              <a:t> </a:t>
            </a:r>
            <a:endParaRPr lang="en-US" dirty="0"/>
          </a:p>
        </p:txBody>
      </p:sp>
      <p:sp>
        <p:nvSpPr>
          <p:cNvPr id="14" name="Rectangle 13"/>
          <p:cNvSpPr/>
          <p:nvPr/>
        </p:nvSpPr>
        <p:spPr>
          <a:xfrm>
            <a:off x="0" y="785794"/>
            <a:ext cx="6984604" cy="523220"/>
          </a:xfrm>
          <a:prstGeom prst="rect">
            <a:avLst/>
          </a:prstGeom>
        </p:spPr>
        <p:txBody>
          <a:bodyPr wrap="none">
            <a:spAutoFit/>
          </a:bodyPr>
          <a:lstStyle/>
          <a:p>
            <a:pPr>
              <a:buFont typeface="Arial" pitchFamily="34" charset="0"/>
              <a:buChar char="•"/>
            </a:pPr>
            <a:r>
              <a:rPr lang="lv-LV" sz="2800" b="1" dirty="0" smtClean="0">
                <a:cs typeface="Arial" charset="0"/>
              </a:rPr>
              <a:t>Pļaujas laiks – pievienošanās baznīcai!</a:t>
            </a:r>
            <a:endParaRPr lang="lv-LV" sz="2800" b="1" dirty="0" smtClean="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142"/>
                                        </p:tgtEl>
                                        <p:attrNameLst>
                                          <p:attrName>style.visibility</p:attrName>
                                        </p:attrNameLst>
                                      </p:cBhvr>
                                      <p:to>
                                        <p:strVal val="visible"/>
                                      </p:to>
                                    </p:set>
                                    <p:anim calcmode="lin" valueType="num">
                                      <p:cBhvr additive="base">
                                        <p:cTn id="7" dur="500" fill="hold"/>
                                        <p:tgtEl>
                                          <p:spTgt spid="5142"/>
                                        </p:tgtEl>
                                        <p:attrNameLst>
                                          <p:attrName>ppt_x</p:attrName>
                                        </p:attrNameLst>
                                      </p:cBhvr>
                                      <p:tavLst>
                                        <p:tav tm="0">
                                          <p:val>
                                            <p:strVal val="#ppt_x"/>
                                          </p:val>
                                        </p:tav>
                                        <p:tav tm="100000">
                                          <p:val>
                                            <p:strVal val="#ppt_x"/>
                                          </p:val>
                                        </p:tav>
                                      </p:tavLst>
                                    </p:anim>
                                    <p:anim calcmode="lin" valueType="num">
                                      <p:cBhvr additive="base">
                                        <p:cTn id="8" dur="500" fill="hold"/>
                                        <p:tgtEl>
                                          <p:spTgt spid="51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 calcmode="lin" valueType="num">
                                      <p:cBhvr additive="base">
                                        <p:cTn id="12"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38"/>
                                        </p:tgtEl>
                                        <p:attrNameLst>
                                          <p:attrName>style.visibility</p:attrName>
                                        </p:attrNameLst>
                                      </p:cBhvr>
                                      <p:to>
                                        <p:strVal val="visible"/>
                                      </p:to>
                                    </p:set>
                                    <p:animEffect transition="in" filter="fade">
                                      <p:cBhvr>
                                        <p:cTn id="16" dur="2000"/>
                                        <p:tgtEl>
                                          <p:spTgt spid="513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1750">
                                            <p:txEl>
                                              <p:pRg st="1" end="1"/>
                                            </p:txEl>
                                          </p:spTgt>
                                        </p:tgtEl>
                                        <p:attrNameLst>
                                          <p:attrName>style.visibility</p:attrName>
                                        </p:attrNameLst>
                                      </p:cBhvr>
                                      <p:to>
                                        <p:strVal val="visible"/>
                                      </p:to>
                                    </p:set>
                                    <p:anim calcmode="lin" valueType="num">
                                      <p:cBhvr additive="base">
                                        <p:cTn id="20" dur="500" fill="hold"/>
                                        <p:tgtEl>
                                          <p:spTgt spid="31750">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1750">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1750">
                                            <p:txEl>
                                              <p:pRg st="0" end="0"/>
                                            </p:txEl>
                                          </p:spTgt>
                                        </p:tgtEl>
                                        <p:attrNameLst>
                                          <p:attrName>style.visibility</p:attrName>
                                        </p:attrNameLst>
                                      </p:cBhvr>
                                      <p:to>
                                        <p:strVal val="visible"/>
                                      </p:to>
                                    </p:set>
                                    <p:anim calcmode="lin" valueType="num">
                                      <p:cBhvr additive="base">
                                        <p:cTn id="25" dur="500" fill="hold"/>
                                        <p:tgtEl>
                                          <p:spTgt spid="3175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50">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31750">
                                            <p:txEl>
                                              <p:pRg st="2" end="2"/>
                                            </p:txEl>
                                          </p:spTgt>
                                        </p:tgtEl>
                                        <p:attrNameLst>
                                          <p:attrName>style.visibility</p:attrName>
                                        </p:attrNameLst>
                                      </p:cBhvr>
                                      <p:to>
                                        <p:strVal val="visible"/>
                                      </p:to>
                                    </p:set>
                                    <p:anim calcmode="lin" valueType="num">
                                      <p:cBhvr additive="base">
                                        <p:cTn id="30" dur="500" fill="hold"/>
                                        <p:tgtEl>
                                          <p:spTgt spid="31750">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1750">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31750">
                                            <p:txEl>
                                              <p:pRg st="3" end="3"/>
                                            </p:txEl>
                                          </p:spTgt>
                                        </p:tgtEl>
                                        <p:attrNameLst>
                                          <p:attrName>style.visibility</p:attrName>
                                        </p:attrNameLst>
                                      </p:cBhvr>
                                      <p:to>
                                        <p:strVal val="visible"/>
                                      </p:to>
                                    </p:set>
                                    <p:anim calcmode="lin" valueType="num">
                                      <p:cBhvr additive="base">
                                        <p:cTn id="35" dur="500" fill="hold"/>
                                        <p:tgtEl>
                                          <p:spTgt spid="31750">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1750">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31750">
                                            <p:txEl>
                                              <p:pRg st="4" end="4"/>
                                            </p:txEl>
                                          </p:spTgt>
                                        </p:tgtEl>
                                        <p:attrNameLst>
                                          <p:attrName>style.visibility</p:attrName>
                                        </p:attrNameLst>
                                      </p:cBhvr>
                                      <p:to>
                                        <p:strVal val="visible"/>
                                      </p:to>
                                    </p:set>
                                    <p:anim calcmode="lin" valueType="num">
                                      <p:cBhvr additive="base">
                                        <p:cTn id="40" dur="500" fill="hold"/>
                                        <p:tgtEl>
                                          <p:spTgt spid="31750">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1750">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31750">
                                            <p:txEl>
                                              <p:pRg st="5" end="5"/>
                                            </p:txEl>
                                          </p:spTgt>
                                        </p:tgtEl>
                                        <p:attrNameLst>
                                          <p:attrName>style.visibility</p:attrName>
                                        </p:attrNameLst>
                                      </p:cBhvr>
                                      <p:to>
                                        <p:strVal val="visible"/>
                                      </p:to>
                                    </p:set>
                                    <p:anim calcmode="lin" valueType="num">
                                      <p:cBhvr additive="base">
                                        <p:cTn id="45" dur="500" fill="hold"/>
                                        <p:tgtEl>
                                          <p:spTgt spid="31750">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1750">
                                            <p:txEl>
                                              <p:pRg st="5" end="5"/>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31750">
                                            <p:txEl>
                                              <p:pRg st="6" end="6"/>
                                            </p:txEl>
                                          </p:spTgt>
                                        </p:tgtEl>
                                        <p:attrNameLst>
                                          <p:attrName>style.visibility</p:attrName>
                                        </p:attrNameLst>
                                      </p:cBhvr>
                                      <p:to>
                                        <p:strVal val="visible"/>
                                      </p:to>
                                    </p:set>
                                    <p:anim calcmode="lin" valueType="num">
                                      <p:cBhvr additive="base">
                                        <p:cTn id="50" dur="500" fill="hold"/>
                                        <p:tgtEl>
                                          <p:spTgt spid="31750">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175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323850" y="-100013"/>
            <a:ext cx="9467850" cy="1081088"/>
          </a:xfrm>
        </p:spPr>
        <p:txBody>
          <a:bodyPr/>
          <a:lstStyle/>
          <a:p>
            <a:r>
              <a:rPr lang="lv-LV" sz="2800" i="1" dirty="0" smtClean="0"/>
              <a:t>31 Kā sinepju graudiņš, kas zemē sēts, ir mazākais no visām sēklām virs zemes, 32 un, kad tas ir sēts, tad tas </a:t>
            </a:r>
            <a:r>
              <a:rPr lang="lv-LV" sz="2800" i="1" dirty="0" err="1" smtClean="0"/>
              <a:t>augtin</a:t>
            </a:r>
            <a:r>
              <a:rPr lang="lv-LV" sz="2800" i="1" dirty="0" smtClean="0"/>
              <a:t> aug un top lielāks par visiem dārza augiem un dabū lielus zarus, tā ka putni apakš debess viņa pavēnī var ligzdas taisīt."</a:t>
            </a:r>
            <a:endParaRPr lang="en-US" sz="2800" i="1" dirty="0" smtClean="0"/>
          </a:p>
        </p:txBody>
      </p:sp>
      <p:pic>
        <p:nvPicPr>
          <p:cNvPr id="4101" name="Picture 5"/>
          <p:cNvPicPr>
            <a:picLocks noChangeAspect="1" noChangeArrowheads="1"/>
          </p:cNvPicPr>
          <p:nvPr/>
        </p:nvPicPr>
        <p:blipFill>
          <a:blip r:embed="rId2" cstate="print"/>
          <a:srcRect/>
          <a:stretch>
            <a:fillRect/>
          </a:stretch>
        </p:blipFill>
        <p:spPr bwMode="auto">
          <a:xfrm>
            <a:off x="107504" y="4429131"/>
            <a:ext cx="3960440" cy="2452151"/>
          </a:xfrm>
          <a:prstGeom prst="rect">
            <a:avLst/>
          </a:prstGeom>
          <a:ln>
            <a:noFill/>
          </a:ln>
          <a:effectLst>
            <a:softEdge rad="112500"/>
          </a:effectLst>
        </p:spPr>
      </p:pic>
      <p:pic>
        <p:nvPicPr>
          <p:cNvPr id="4102" name="Picture 6"/>
          <p:cNvPicPr>
            <a:picLocks noChangeAspect="1" noChangeArrowheads="1"/>
          </p:cNvPicPr>
          <p:nvPr/>
        </p:nvPicPr>
        <p:blipFill>
          <a:blip r:embed="rId3" cstate="print"/>
          <a:srcRect/>
          <a:stretch>
            <a:fillRect/>
          </a:stretch>
        </p:blipFill>
        <p:spPr bwMode="auto">
          <a:xfrm>
            <a:off x="4572000" y="3653098"/>
            <a:ext cx="4579852" cy="3204902"/>
          </a:xfrm>
          <a:prstGeom prst="rect">
            <a:avLst/>
          </a:prstGeom>
          <a:ln>
            <a:noFill/>
          </a:ln>
          <a:effectLst>
            <a:softEdge rad="112500"/>
          </a:effectLst>
        </p:spPr>
      </p:pic>
      <p:sp>
        <p:nvSpPr>
          <p:cNvPr id="6" name="Right Arrow 5"/>
          <p:cNvSpPr/>
          <p:nvPr/>
        </p:nvSpPr>
        <p:spPr>
          <a:xfrm>
            <a:off x="3929063" y="5214938"/>
            <a:ext cx="792162" cy="720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02" name="Rectangle 6"/>
          <p:cNvSpPr>
            <a:spLocks noChangeArrowheads="1"/>
          </p:cNvSpPr>
          <p:nvPr/>
        </p:nvSpPr>
        <p:spPr bwMode="auto">
          <a:xfrm>
            <a:off x="0" y="1916113"/>
            <a:ext cx="9144000" cy="2654300"/>
          </a:xfrm>
          <a:prstGeom prst="rect">
            <a:avLst/>
          </a:prstGeom>
          <a:noFill/>
          <a:ln w="9525">
            <a:noFill/>
            <a:miter lim="800000"/>
            <a:headEnd/>
            <a:tailEnd/>
          </a:ln>
        </p:spPr>
        <p:txBody>
          <a:bodyPr anchor="ctr">
            <a:spAutoFit/>
          </a:bodyPr>
          <a:lstStyle/>
          <a:p>
            <a:pPr eaLnBrk="0" hangingPunct="0">
              <a:buFontTx/>
              <a:buChar char="•"/>
            </a:pPr>
            <a:r>
              <a:rPr lang="lv-LV" sz="2800"/>
              <a:t>Jēzus </a:t>
            </a:r>
            <a:r>
              <a:rPr lang="lv-LV" sz="2800" b="1"/>
              <a:t>visnecilākais</a:t>
            </a:r>
            <a:r>
              <a:rPr lang="lv-LV" sz="2800"/>
              <a:t> – </a:t>
            </a:r>
            <a:r>
              <a:rPr lang="lv-LV" sz="2800" b="1"/>
              <a:t>galdnieks</a:t>
            </a:r>
            <a:r>
              <a:rPr lang="lv-LV" sz="2800"/>
              <a:t> no maza </a:t>
            </a:r>
            <a:r>
              <a:rPr lang="lv-LV" sz="2800" b="1"/>
              <a:t>miestiņa</a:t>
            </a:r>
            <a:r>
              <a:rPr lang="lv-LV" sz="2800"/>
              <a:t>, </a:t>
            </a:r>
            <a:r>
              <a:rPr lang="lv-LV" sz="2800" b="1"/>
              <a:t>sludināja</a:t>
            </a:r>
            <a:r>
              <a:rPr lang="lv-LV" sz="2800"/>
              <a:t> tikai </a:t>
            </a:r>
            <a:r>
              <a:rPr lang="lv-LV" sz="2800" b="1"/>
              <a:t>3 gadus</a:t>
            </a:r>
            <a:r>
              <a:rPr lang="lv-LV" sz="2800"/>
              <a:t>, tad kā </a:t>
            </a:r>
            <a:r>
              <a:rPr lang="lv-LV" sz="2800" b="1"/>
              <a:t>noziedznieks</a:t>
            </a:r>
            <a:r>
              <a:rPr lang="lv-LV" sz="2800"/>
              <a:t> tika </a:t>
            </a:r>
            <a:r>
              <a:rPr lang="lv-LV" sz="2800" b="1"/>
              <a:t>krustā</a:t>
            </a:r>
            <a:r>
              <a:rPr lang="lv-LV" sz="2800"/>
              <a:t> </a:t>
            </a:r>
            <a:r>
              <a:rPr lang="lv-LV" sz="2800" b="1"/>
              <a:t>sists</a:t>
            </a:r>
            <a:r>
              <a:rPr lang="lv-LV" sz="2800"/>
              <a:t> – pilnīga </a:t>
            </a:r>
            <a:r>
              <a:rPr lang="lv-LV" sz="2800" b="1"/>
              <a:t>izgāšanās</a:t>
            </a:r>
            <a:r>
              <a:rPr lang="lv-LV" sz="2800"/>
              <a:t>! </a:t>
            </a:r>
          </a:p>
          <a:p>
            <a:pPr eaLnBrk="0" hangingPunct="0">
              <a:buFontTx/>
              <a:buChar char="•"/>
            </a:pPr>
            <a:r>
              <a:rPr lang="lv-LV" sz="2800"/>
              <a:t>Bija </a:t>
            </a:r>
            <a:r>
              <a:rPr lang="lv-LV" sz="2800" b="1"/>
              <a:t>daudzi</a:t>
            </a:r>
            <a:r>
              <a:rPr lang="lv-LV" sz="2800"/>
              <a:t> </a:t>
            </a:r>
            <a:r>
              <a:rPr lang="lv-LV" sz="2800" b="1"/>
              <a:t>spožāki</a:t>
            </a:r>
            <a:r>
              <a:rPr lang="lv-LV" sz="2800"/>
              <a:t> par </a:t>
            </a:r>
            <a:r>
              <a:rPr lang="lv-LV" sz="2800" b="1"/>
              <a:t>Jēzu</a:t>
            </a:r>
            <a:r>
              <a:rPr lang="lv-LV" sz="2800"/>
              <a:t>, kam </a:t>
            </a:r>
            <a:r>
              <a:rPr lang="lv-LV" sz="2800" b="1"/>
              <a:t>sekoja miljoni</a:t>
            </a:r>
            <a:r>
              <a:rPr lang="lv-LV" sz="2800"/>
              <a:t>, </a:t>
            </a:r>
            <a:r>
              <a:rPr lang="lv-LV" sz="2800" b="1"/>
              <a:t>Jēzum</a:t>
            </a:r>
            <a:r>
              <a:rPr lang="lv-LV" sz="2800"/>
              <a:t> tikai </a:t>
            </a:r>
            <a:r>
              <a:rPr lang="lv-LV" sz="2800" b="1"/>
              <a:t>12 cilvēki</a:t>
            </a:r>
            <a:r>
              <a:rPr lang="lv-LV" sz="2800"/>
              <a:t>, un tomēr viņi visi ir </a:t>
            </a:r>
            <a:r>
              <a:rPr lang="lv-LV" sz="2800" b="1"/>
              <a:t>pazuduši</a:t>
            </a:r>
            <a:r>
              <a:rPr lang="lv-LV" sz="2800"/>
              <a:t>, bet </a:t>
            </a:r>
            <a:r>
              <a:rPr lang="lv-LV" sz="2800" b="1"/>
              <a:t>Jēzus sekotāji</a:t>
            </a:r>
            <a:r>
              <a:rPr lang="lv-LV" sz="2800"/>
              <a:t> tagad ir </a:t>
            </a:r>
            <a:r>
              <a:rPr lang="lv-LV" sz="2800" b="1"/>
              <a:t>miljardos</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2000"/>
                                        <p:tgtEl>
                                          <p:spTgt spid="410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4102"/>
                                        </p:tgtEl>
                                        <p:attrNameLst>
                                          <p:attrName>style.visibility</p:attrName>
                                        </p:attrNameLst>
                                      </p:cBhvr>
                                      <p:to>
                                        <p:strVal val="visible"/>
                                      </p:to>
                                    </p:set>
                                    <p:animEffect transition="in" filter="fade">
                                      <p:cBhvr>
                                        <p:cTn id="20" dur="2000"/>
                                        <p:tgtEl>
                                          <p:spTgt spid="4102"/>
                                        </p:tgtEl>
                                      </p:cBhvr>
                                    </p:animEffect>
                                  </p:childTnLst>
                                </p:cTn>
                              </p:par>
                            </p:childTnLst>
                          </p:cTn>
                        </p:par>
                        <p:par>
                          <p:cTn id="21" fill="hold">
                            <p:stCondLst>
                              <p:cond delay="6500"/>
                            </p:stCondLst>
                            <p:childTnLst>
                              <p:par>
                                <p:cTn id="22" presetID="2" presetClass="entr" presetSubtype="4" fill="hold" nodeType="afterEffect">
                                  <p:stCondLst>
                                    <p:cond delay="0"/>
                                  </p:stCondLst>
                                  <p:childTnLst>
                                    <p:set>
                                      <p:cBhvr>
                                        <p:cTn id="23" dur="1" fill="hold">
                                          <p:stCondLst>
                                            <p:cond delay="0"/>
                                          </p:stCondLst>
                                        </p:cTn>
                                        <p:tgtEl>
                                          <p:spTgt spid="29702">
                                            <p:txEl>
                                              <p:pRg st="0" end="0"/>
                                            </p:txEl>
                                          </p:spTgt>
                                        </p:tgtEl>
                                        <p:attrNameLst>
                                          <p:attrName>style.visibility</p:attrName>
                                        </p:attrNameLst>
                                      </p:cBhvr>
                                      <p:to>
                                        <p:strVal val="visible"/>
                                      </p:to>
                                    </p:set>
                                    <p:anim calcmode="lin" valueType="num">
                                      <p:cBhvr additive="base">
                                        <p:cTn id="24" dur="500" fill="hold"/>
                                        <p:tgtEl>
                                          <p:spTgt spid="2970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970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7000"/>
                            </p:stCondLst>
                            <p:childTnLst>
                              <p:par>
                                <p:cTn id="27" presetID="2" presetClass="entr" presetSubtype="4" fill="hold" nodeType="afterEffect">
                                  <p:stCondLst>
                                    <p:cond delay="0"/>
                                  </p:stCondLst>
                                  <p:childTnLst>
                                    <p:set>
                                      <p:cBhvr>
                                        <p:cTn id="28" dur="1" fill="hold">
                                          <p:stCondLst>
                                            <p:cond delay="0"/>
                                          </p:stCondLst>
                                        </p:cTn>
                                        <p:tgtEl>
                                          <p:spTgt spid="29702">
                                            <p:txEl>
                                              <p:pRg st="1" end="1"/>
                                            </p:txEl>
                                          </p:spTgt>
                                        </p:tgtEl>
                                        <p:attrNameLst>
                                          <p:attrName>style.visibility</p:attrName>
                                        </p:attrNameLst>
                                      </p:cBhvr>
                                      <p:to>
                                        <p:strVal val="visible"/>
                                      </p:to>
                                    </p:set>
                                    <p:anim calcmode="lin" valueType="num">
                                      <p:cBhvr additive="base">
                                        <p:cTn id="29" dur="500" fill="hold"/>
                                        <p:tgtEl>
                                          <p:spTgt spid="29702">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970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srcRect/>
          <a:stretch>
            <a:fillRect/>
          </a:stretch>
        </p:blipFill>
        <p:spPr bwMode="auto">
          <a:xfrm>
            <a:off x="1571604" y="4572008"/>
            <a:ext cx="6357982" cy="2288350"/>
          </a:xfrm>
          <a:prstGeom prst="rect">
            <a:avLst/>
          </a:prstGeom>
          <a:ln>
            <a:noFill/>
          </a:ln>
          <a:effectLst>
            <a:softEdge rad="112500"/>
          </a:effectLst>
        </p:spPr>
      </p:pic>
      <p:sp>
        <p:nvSpPr>
          <p:cNvPr id="11267" name="Rectangle 3"/>
          <p:cNvSpPr>
            <a:spLocks noChangeArrowheads="1"/>
          </p:cNvSpPr>
          <p:nvPr/>
        </p:nvSpPr>
        <p:spPr bwMode="auto">
          <a:xfrm>
            <a:off x="-323850" y="0"/>
            <a:ext cx="9467850" cy="1052513"/>
          </a:xfrm>
          <a:prstGeom prst="rect">
            <a:avLst/>
          </a:prstGeom>
          <a:noFill/>
          <a:ln w="9525">
            <a:noFill/>
            <a:miter lim="800000"/>
            <a:headEnd/>
            <a:tailEnd/>
          </a:ln>
        </p:spPr>
        <p:txBody>
          <a:bodyPr/>
          <a:lstStyle/>
          <a:p>
            <a:pPr marL="342900" indent="-342900" algn="just">
              <a:lnSpc>
                <a:spcPct val="80000"/>
              </a:lnSpc>
              <a:spcBef>
                <a:spcPct val="20000"/>
              </a:spcBef>
            </a:pPr>
            <a:r>
              <a:rPr lang="lv-LV" sz="2400" i="1" dirty="0"/>
              <a:t>    </a:t>
            </a:r>
            <a:r>
              <a:rPr lang="lv-LV" sz="2800" i="1" dirty="0"/>
              <a:t>33 Un daudzās tādās līdzībās Viņš uz tiem vārdu runāja, tā ka tie to varēja klausīties. 34 Bet bez līdzībām Viņš uz tiem neko nerunāja; bet Saviem mācekļiem Viņš visu īpaši izskaidroja.</a:t>
            </a:r>
            <a:r>
              <a:rPr lang="lv-LV" sz="2800" dirty="0"/>
              <a:t> </a:t>
            </a:r>
          </a:p>
        </p:txBody>
      </p:sp>
      <p:sp>
        <p:nvSpPr>
          <p:cNvPr id="30726" name="Rectangle 6"/>
          <p:cNvSpPr>
            <a:spLocks noChangeArrowheads="1"/>
          </p:cNvSpPr>
          <p:nvPr/>
        </p:nvSpPr>
        <p:spPr bwMode="auto">
          <a:xfrm>
            <a:off x="0" y="1268413"/>
            <a:ext cx="9144000" cy="3508375"/>
          </a:xfrm>
          <a:prstGeom prst="rect">
            <a:avLst/>
          </a:prstGeom>
          <a:noFill/>
          <a:ln w="9525">
            <a:noFill/>
            <a:miter lim="800000"/>
            <a:headEnd/>
            <a:tailEnd/>
          </a:ln>
        </p:spPr>
        <p:txBody>
          <a:bodyPr anchor="ctr">
            <a:spAutoFit/>
          </a:bodyPr>
          <a:lstStyle/>
          <a:p>
            <a:pPr algn="just" eaLnBrk="0" hangingPunct="0">
              <a:buFontTx/>
              <a:buChar char="•"/>
            </a:pPr>
            <a:r>
              <a:rPr lang="lv-LV" sz="2800"/>
              <a:t>Kamēr </a:t>
            </a:r>
            <a:r>
              <a:rPr lang="lv-LV" sz="2800" b="1"/>
              <a:t>mēs</a:t>
            </a:r>
            <a:r>
              <a:rPr lang="lv-LV" sz="2800"/>
              <a:t> šeit </a:t>
            </a:r>
            <a:r>
              <a:rPr lang="lv-LV" sz="2800" b="1"/>
              <a:t>dzīvojam</a:t>
            </a:r>
            <a:r>
              <a:rPr lang="lv-LV" sz="2800"/>
              <a:t>, mums ir </a:t>
            </a:r>
            <a:r>
              <a:rPr lang="lv-LV" sz="2800" b="1"/>
              <a:t>daudzas lietas</a:t>
            </a:r>
            <a:r>
              <a:rPr lang="lv-LV" sz="2800"/>
              <a:t>, kas </a:t>
            </a:r>
            <a:r>
              <a:rPr lang="lv-LV" sz="2800" b="1"/>
              <a:t>izliekas</a:t>
            </a:r>
            <a:r>
              <a:rPr lang="lv-LV" sz="2800"/>
              <a:t> daudz </a:t>
            </a:r>
            <a:r>
              <a:rPr lang="lv-LV" sz="2800" b="1"/>
              <a:t>lielākas</a:t>
            </a:r>
            <a:r>
              <a:rPr lang="lv-LV" sz="2800"/>
              <a:t>, bet tām </a:t>
            </a:r>
            <a:r>
              <a:rPr lang="lv-LV" sz="2800" b="1"/>
              <a:t>nav</a:t>
            </a:r>
            <a:r>
              <a:rPr lang="lv-LV" sz="2800"/>
              <a:t> debesu valstības </a:t>
            </a:r>
            <a:r>
              <a:rPr lang="lv-LV" sz="2800" b="1"/>
              <a:t>apsolījuma</a:t>
            </a:r>
            <a:r>
              <a:rPr lang="lv-LV" sz="2800"/>
              <a:t>, bet šai </a:t>
            </a:r>
            <a:r>
              <a:rPr lang="lv-LV" sz="2800" b="1"/>
              <a:t>mazajai sēkliņai</a:t>
            </a:r>
            <a:r>
              <a:rPr lang="lv-LV" sz="2800"/>
              <a:t> </a:t>
            </a:r>
            <a:r>
              <a:rPr lang="lv-LV" sz="2800" b="1"/>
              <a:t>IR</a:t>
            </a:r>
            <a:r>
              <a:rPr lang="lv-LV" sz="2800"/>
              <a:t>.</a:t>
            </a:r>
          </a:p>
          <a:p>
            <a:pPr algn="just" eaLnBrk="0" hangingPunct="0">
              <a:buFontTx/>
              <a:buChar char="•"/>
            </a:pPr>
            <a:r>
              <a:rPr lang="lv-LV" sz="2800" b="1"/>
              <a:t>Drošus augļus</a:t>
            </a:r>
            <a:r>
              <a:rPr lang="lv-LV" sz="2800"/>
              <a:t> var nest tikai </a:t>
            </a:r>
            <a:r>
              <a:rPr lang="lv-LV" sz="2800" b="1"/>
              <a:t>tās lietas</a:t>
            </a:r>
            <a:r>
              <a:rPr lang="lv-LV" sz="2800"/>
              <a:t>, kurām </a:t>
            </a:r>
            <a:r>
              <a:rPr lang="lv-LV" sz="2800" b="1"/>
              <a:t>Dievs</a:t>
            </a:r>
            <a:r>
              <a:rPr lang="lv-LV" sz="2800"/>
              <a:t> pats ir </a:t>
            </a:r>
            <a:r>
              <a:rPr lang="lv-LV" sz="2800" b="1"/>
              <a:t>devis</a:t>
            </a:r>
            <a:r>
              <a:rPr lang="lv-LV" sz="2800"/>
              <a:t> savu </a:t>
            </a:r>
            <a:r>
              <a:rPr lang="lv-LV" sz="2800" b="1"/>
              <a:t>apsolījumu</a:t>
            </a:r>
            <a:r>
              <a:rPr lang="lv-LV" sz="2800"/>
              <a:t>. </a:t>
            </a:r>
          </a:p>
          <a:p>
            <a:pPr algn="just" eaLnBrk="0" hangingPunct="0">
              <a:buFontTx/>
              <a:buChar char="•"/>
            </a:pPr>
            <a:r>
              <a:rPr lang="lv-LV" sz="2800"/>
              <a:t>Kur </a:t>
            </a:r>
            <a:r>
              <a:rPr lang="lv-LV" sz="2800" b="1"/>
              <a:t>nav</a:t>
            </a:r>
            <a:r>
              <a:rPr lang="lv-LV" sz="2800"/>
              <a:t> Dieva </a:t>
            </a:r>
            <a:r>
              <a:rPr lang="lv-LV" sz="2800" b="1"/>
              <a:t>apsolījuma</a:t>
            </a:r>
            <a:r>
              <a:rPr lang="lv-LV" sz="2800"/>
              <a:t>, tur arī ir </a:t>
            </a:r>
            <a:r>
              <a:rPr lang="lv-LV" sz="2800" b="1"/>
              <a:t>bezcerīgi </a:t>
            </a:r>
            <a:r>
              <a:rPr lang="lv-LV" sz="2800"/>
              <a:t>kaut ko </a:t>
            </a:r>
            <a:r>
              <a:rPr lang="lv-LV" sz="2800" b="1"/>
              <a:t>gaidīt</a:t>
            </a:r>
            <a:r>
              <a:rPr lang="lv-LV" sz="2800"/>
              <a:t>. Vienīgi </a:t>
            </a:r>
            <a:r>
              <a:rPr lang="lv-LV" sz="2800" b="1"/>
              <a:t>Dieva vārdā </a:t>
            </a:r>
            <a:r>
              <a:rPr lang="lv-LV" sz="2800"/>
              <a:t>mēs varam </a:t>
            </a:r>
            <a:r>
              <a:rPr lang="lv-LV" sz="2800" b="1"/>
              <a:t>uzzināt</a:t>
            </a:r>
            <a:r>
              <a:rPr lang="lv-LV" sz="2800"/>
              <a:t>, ko </a:t>
            </a:r>
            <a:r>
              <a:rPr lang="lv-LV" sz="2800" b="1"/>
              <a:t>Dievs vēlas darīt</a:t>
            </a:r>
            <a:r>
              <a:rPr lang="lv-LV" sz="2800"/>
              <a:t> un kas </a:t>
            </a:r>
            <a:r>
              <a:rPr lang="lv-LV" sz="2800" b="1"/>
              <a:t>Viņu iepriecina</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30726">
                                            <p:txEl>
                                              <p:pRg st="0" end="0"/>
                                            </p:txEl>
                                          </p:spTgt>
                                        </p:tgtEl>
                                        <p:attrNameLst>
                                          <p:attrName>style.visibility</p:attrName>
                                        </p:attrNameLst>
                                      </p:cBhvr>
                                      <p:to>
                                        <p:strVal val="visible"/>
                                      </p:to>
                                    </p:set>
                                    <p:anim calcmode="lin" valueType="num">
                                      <p:cBhvr additive="base">
                                        <p:cTn id="16" dur="500" fill="hold"/>
                                        <p:tgtEl>
                                          <p:spTgt spid="3072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072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30726">
                                            <p:txEl>
                                              <p:pRg st="1" end="1"/>
                                            </p:txEl>
                                          </p:spTgt>
                                        </p:tgtEl>
                                        <p:attrNameLst>
                                          <p:attrName>style.visibility</p:attrName>
                                        </p:attrNameLst>
                                      </p:cBhvr>
                                      <p:to>
                                        <p:strVal val="visible"/>
                                      </p:to>
                                    </p:set>
                                    <p:anim calcmode="lin" valueType="num">
                                      <p:cBhvr additive="base">
                                        <p:cTn id="21" dur="500" fill="hold"/>
                                        <p:tgtEl>
                                          <p:spTgt spid="3072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072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30726">
                                            <p:txEl>
                                              <p:pRg st="2" end="2"/>
                                            </p:txEl>
                                          </p:spTgt>
                                        </p:tgtEl>
                                        <p:attrNameLst>
                                          <p:attrName>style.visibility</p:attrName>
                                        </p:attrNameLst>
                                      </p:cBhvr>
                                      <p:to>
                                        <p:strVal val="visible"/>
                                      </p:to>
                                    </p:set>
                                    <p:anim calcmode="lin" valueType="num">
                                      <p:cBhvr additive="base">
                                        <p:cTn id="26" dur="500" fill="hold"/>
                                        <p:tgtEl>
                                          <p:spTgt spid="3072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072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214282" y="0"/>
            <a:ext cx="8229600" cy="850900"/>
          </a:xfrm>
        </p:spPr>
        <p:txBody>
          <a:bodyPr/>
          <a:lstStyle/>
          <a:p>
            <a:pPr eaLnBrk="1" hangingPunct="1"/>
            <a:r>
              <a:rPr lang="lv-LV" b="1" dirty="0" smtClean="0">
                <a:solidFill>
                  <a:schemeClr val="tx1"/>
                </a:solidFill>
              </a:rPr>
              <a:t>Noslēgums</a:t>
            </a:r>
          </a:p>
        </p:txBody>
      </p:sp>
      <p:sp>
        <p:nvSpPr>
          <p:cNvPr id="7" name="Rectangle 6"/>
          <p:cNvSpPr>
            <a:spLocks noChangeArrowheads="1"/>
          </p:cNvSpPr>
          <p:nvPr/>
        </p:nvSpPr>
        <p:spPr bwMode="auto">
          <a:xfrm>
            <a:off x="0" y="4657398"/>
            <a:ext cx="9144000" cy="2200602"/>
          </a:xfrm>
          <a:prstGeom prst="rect">
            <a:avLst/>
          </a:prstGeom>
          <a:noFill/>
          <a:ln w="9525">
            <a:noFill/>
            <a:miter lim="800000"/>
            <a:headEnd/>
            <a:tailEnd/>
          </a:ln>
        </p:spPr>
        <p:txBody>
          <a:bodyPr>
            <a:spAutoFit/>
          </a:bodyPr>
          <a:lstStyle/>
          <a:p>
            <a:pPr>
              <a:buFontTx/>
              <a:buChar char="•"/>
            </a:pPr>
            <a:r>
              <a:rPr lang="lv-LV" sz="2800" b="1" dirty="0" smtClean="0"/>
              <a:t>Cilvēks </a:t>
            </a:r>
            <a:r>
              <a:rPr lang="lv-LV" sz="2800" b="1" dirty="0"/>
              <a:t>sludina, bet ticību sirdī var dot tikai Dievs!</a:t>
            </a:r>
            <a:r>
              <a:rPr lang="lv-LV" sz="2800" dirty="0"/>
              <a:t> </a:t>
            </a:r>
          </a:p>
          <a:p>
            <a:pPr>
              <a:buFontTx/>
              <a:buChar char="•"/>
            </a:pPr>
            <a:r>
              <a:rPr lang="lv-LV" sz="2700" b="1" dirty="0"/>
              <a:t>Vara</a:t>
            </a:r>
            <a:r>
              <a:rPr lang="lv-LV" sz="2700" dirty="0"/>
              <a:t>, </a:t>
            </a:r>
            <a:r>
              <a:rPr lang="lv-LV" sz="2700" b="1" dirty="0"/>
              <a:t>nauda</a:t>
            </a:r>
            <a:r>
              <a:rPr lang="lv-LV" sz="2700" dirty="0"/>
              <a:t> un </a:t>
            </a:r>
            <a:r>
              <a:rPr lang="lv-LV" sz="2700" b="1" dirty="0"/>
              <a:t>slava</a:t>
            </a:r>
            <a:r>
              <a:rPr lang="lv-LV" sz="2700" dirty="0"/>
              <a:t> liekas daudz </a:t>
            </a:r>
            <a:r>
              <a:rPr lang="lv-LV" sz="2700" b="1" dirty="0"/>
              <a:t>lielākas sēklas</a:t>
            </a:r>
            <a:r>
              <a:rPr lang="lv-LV" sz="2700" dirty="0"/>
              <a:t>, ko sēt, un no tā daudz kas </a:t>
            </a:r>
            <a:r>
              <a:rPr lang="lv-LV" sz="2700" b="1" dirty="0"/>
              <a:t>labs izaugtu</a:t>
            </a:r>
            <a:r>
              <a:rPr lang="lv-LV" sz="2700" dirty="0"/>
              <a:t>. Tomēr no </a:t>
            </a:r>
            <a:r>
              <a:rPr lang="lv-LV" sz="2700" b="1" dirty="0"/>
              <a:t>lielajām sēklām</a:t>
            </a:r>
            <a:r>
              <a:rPr lang="lv-LV" sz="2700" dirty="0"/>
              <a:t> neizaug </a:t>
            </a:r>
            <a:r>
              <a:rPr lang="lv-LV" sz="2700" b="1" dirty="0"/>
              <a:t>lielāki augi</a:t>
            </a:r>
            <a:r>
              <a:rPr lang="lv-LV" sz="2700" dirty="0"/>
              <a:t>. Bet </a:t>
            </a:r>
            <a:r>
              <a:rPr lang="lv-LV" sz="2700" b="1" dirty="0"/>
              <a:t>Dievs </a:t>
            </a:r>
            <a:r>
              <a:rPr lang="lv-LV" sz="2700" dirty="0"/>
              <a:t>ir </a:t>
            </a:r>
            <a:r>
              <a:rPr lang="lv-LV" sz="2700" b="1" dirty="0"/>
              <a:t>izvēlējies</a:t>
            </a:r>
            <a:r>
              <a:rPr lang="lv-LV" sz="2700" dirty="0"/>
              <a:t>, ka </a:t>
            </a:r>
            <a:r>
              <a:rPr lang="lv-LV" sz="2700" b="1" dirty="0"/>
              <a:t>lielākais augs izaug</a:t>
            </a:r>
            <a:r>
              <a:rPr lang="lv-LV" sz="2700" dirty="0"/>
              <a:t> no </a:t>
            </a:r>
            <a:r>
              <a:rPr lang="lv-LV" sz="2700" b="1" dirty="0"/>
              <a:t>mazākās sēkliņas</a:t>
            </a:r>
            <a:r>
              <a:rPr lang="lv-LV" sz="2700" dirty="0"/>
              <a:t>.</a:t>
            </a:r>
            <a:r>
              <a:rPr lang="lv-LV" sz="2800" dirty="0"/>
              <a:t> Āmen</a:t>
            </a:r>
          </a:p>
        </p:txBody>
      </p:sp>
      <p:sp>
        <p:nvSpPr>
          <p:cNvPr id="13317" name="AutoShape 8" descr="Z"/>
          <p:cNvSpPr>
            <a:spLocks noChangeAspect="1" noChangeArrowheads="1"/>
          </p:cNvSpPr>
          <p:nvPr/>
        </p:nvSpPr>
        <p:spPr bwMode="auto">
          <a:xfrm>
            <a:off x="3648075" y="2195513"/>
            <a:ext cx="1847850" cy="2466975"/>
          </a:xfrm>
          <a:prstGeom prst="rect">
            <a:avLst/>
          </a:prstGeom>
          <a:noFill/>
          <a:ln w="9525">
            <a:noFill/>
            <a:miter lim="800000"/>
            <a:headEnd/>
            <a:tailEnd/>
          </a:ln>
        </p:spPr>
        <p:txBody>
          <a:bodyPr/>
          <a:lstStyle/>
          <a:p>
            <a:endParaRPr lang="en-US"/>
          </a:p>
        </p:txBody>
      </p:sp>
      <p:pic>
        <p:nvPicPr>
          <p:cNvPr id="10251" name="Picture 11" descr="ANd9GcTmOqvPJVPwqOs8zqrb_VZnveiJ-DFkOUuakJbuI93vg9-B3af2"/>
          <p:cNvPicPr>
            <a:picLocks noChangeAspect="1" noChangeArrowheads="1"/>
          </p:cNvPicPr>
          <p:nvPr/>
        </p:nvPicPr>
        <p:blipFill>
          <a:blip r:embed="rId2"/>
          <a:srcRect/>
          <a:stretch>
            <a:fillRect/>
          </a:stretch>
        </p:blipFill>
        <p:spPr bwMode="auto">
          <a:xfrm>
            <a:off x="214282" y="714356"/>
            <a:ext cx="8786874" cy="38010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51"/>
                                        </p:tgtEl>
                                        <p:attrNameLst>
                                          <p:attrName>style.visibility</p:attrName>
                                        </p:attrNameLst>
                                      </p:cBhvr>
                                      <p:to>
                                        <p:strVal val="visible"/>
                                      </p:to>
                                    </p:set>
                                    <p:animEffect transition="in" filter="fade">
                                      <p:cBhvr>
                                        <p:cTn id="11" dur="2000"/>
                                        <p:tgtEl>
                                          <p:spTgt spid="1025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877</TotalTime>
  <Words>749</Words>
  <Application>Microsoft Office PowerPoint</Application>
  <PresentationFormat>On-screen Show (4:3)</PresentationFormat>
  <Paragraphs>34</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Tahoma</vt:lpstr>
      <vt:lpstr>Wingdings</vt:lpstr>
      <vt:lpstr>Default Design</vt:lpstr>
      <vt:lpstr>Mk.4:26-34 Debesu valstība </vt:lpstr>
      <vt:lpstr>Mk.4:26-34 Debesu valstība </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73</cp:revision>
  <dcterms:created xsi:type="dcterms:W3CDTF">2010-10-07T14:46:11Z</dcterms:created>
  <dcterms:modified xsi:type="dcterms:W3CDTF">2018-06-16T19:27:45Z</dcterms:modified>
</cp:coreProperties>
</file>